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33" r:id="rId6"/>
  </p:sldMasterIdLst>
  <p:sldIdLst>
    <p:sldId id="292" r:id="rId7"/>
    <p:sldId id="256" r:id="rId8"/>
    <p:sldId id="305" r:id="rId9"/>
    <p:sldId id="306" r:id="rId10"/>
    <p:sldId id="307" r:id="rId11"/>
    <p:sldId id="270" r:id="rId12"/>
    <p:sldId id="293" r:id="rId13"/>
    <p:sldId id="294" r:id="rId14"/>
    <p:sldId id="261" r:id="rId15"/>
    <p:sldId id="283" r:id="rId16"/>
    <p:sldId id="284" r:id="rId17"/>
    <p:sldId id="285" r:id="rId18"/>
    <p:sldId id="286" r:id="rId19"/>
    <p:sldId id="287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78" r:id="rId31"/>
    <p:sldId id="279" r:id="rId32"/>
    <p:sldId id="280" r:id="rId33"/>
    <p:sldId id="281" r:id="rId34"/>
    <p:sldId id="257" r:id="rId35"/>
    <p:sldId id="258" r:id="rId36"/>
    <p:sldId id="259" r:id="rId37"/>
    <p:sldId id="26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6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7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2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19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40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6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12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91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50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91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9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52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92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20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6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0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851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83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4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42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9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74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59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85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399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83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79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3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509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599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19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9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354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597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478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074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906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545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867" y="511175"/>
            <a:ext cx="364490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3134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68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875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68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09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421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487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003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336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659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94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63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b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7" descr="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867" y="511175"/>
            <a:ext cx="364490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7706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443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9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0397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64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113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056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8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0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0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5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1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3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1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4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61954" y="259721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30</a:t>
            </a:r>
            <a:r>
              <a:rPr lang="ko-KR" altLang="en-US" sz="4000" dirty="0" smtClean="0"/>
              <a:t>강 기타 레이아웃 </a:t>
            </a:r>
            <a:r>
              <a:rPr lang="ko-KR" altLang="en-US" sz="4000" dirty="0" err="1" smtClean="0"/>
              <a:t>응용실습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013977" y="1532667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컨스트레인트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레이아웃</a:t>
            </a: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en-US" altLang="ko-KR" sz="2400" dirty="0" err="1" smtClean="0"/>
              <a:t>ConstraintLayout</a:t>
            </a:r>
            <a:r>
              <a:rPr lang="en-US" altLang="ko-KR" sz="2400" dirty="0" smtClean="0"/>
              <a:t>)</a:t>
            </a:r>
            <a:endParaRPr lang="ko-KR" altLang="en-US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스크롤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뷰</a:t>
            </a:r>
            <a:r>
              <a:rPr lang="en-US" altLang="ko-KR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en-US" altLang="ko-KR" sz="2400" dirty="0" err="1" smtClean="0"/>
              <a:t>ScrollView</a:t>
            </a:r>
            <a:r>
              <a:rPr lang="en-US" altLang="ko-KR" sz="2400" dirty="0" smtClean="0"/>
              <a:t>)</a:t>
            </a:r>
            <a:endParaRPr lang="ko-KR" altLang="en-US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346914" y="133351"/>
            <a:ext cx="3683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58648F0-2950-4349-B2D9-85352109A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657226"/>
            <a:ext cx="86296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srgbClr val="000000"/>
              </a:solidFill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layout_constraintLeft_toLeftOf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layout_constraintLeft_toRightOf</a:t>
            </a:r>
            <a:endParaRPr lang="ko-KR" altLang="en-US" sz="1400" dirty="0">
              <a:solidFill>
                <a:srgbClr val="000000"/>
              </a:solidFill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layout_constraintRight_toLeftOf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layout_constraintRight_toRightOf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layout_constraintTop_toTopOf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layout_constraintTop_toBottomOf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layout_constraintBottom_toTopOf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layout_constraintBottom_toBottomOf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layout_constraintBaseline_toBaselineOf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layout_constraintStart_toEndOf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layout_constraintStart_toStartOf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layout_constraintEnd_toStartOf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>
                <a:solidFill>
                  <a:srgbClr val="000000"/>
                </a:solidFill>
              </a:rPr>
              <a:t>layout_constraintEnd_toEndOf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83AC284-9934-4DF6-A712-973B2CBFED64}"/>
              </a:ext>
            </a:extLst>
          </p:cNvPr>
          <p:cNvGraphicFramePr>
            <a:graphicFrameLocks noGrp="1"/>
          </p:cNvGraphicFramePr>
          <p:nvPr/>
        </p:nvGraphicFramePr>
        <p:xfrm>
          <a:off x="1787525" y="4221163"/>
          <a:ext cx="8540750" cy="155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1554162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="@+id/btn1"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............/&gt;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............."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app:layout_constraintLeft_toRightOf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="@+id/btn1"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app:layout_constraintBottom_toBottomOf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688" marB="4568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27658" name="그림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3" y="3609976"/>
            <a:ext cx="1122362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4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"/>
          <p:cNvSpPr txBox="1">
            <a:spLocks noChangeArrowheads="1"/>
          </p:cNvSpPr>
          <p:nvPr/>
        </p:nvSpPr>
        <p:spPr bwMode="auto">
          <a:xfrm>
            <a:off x="269276" y="200655"/>
            <a:ext cx="3556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1" name="TextBox 2">
            <a:extLst>
              <a:ext uri="{FF2B5EF4-FFF2-40B4-BE49-F238E27FC236}">
                <a16:creationId xmlns:a16="http://schemas.microsoft.com/office/drawing/2014/main" id="{26E92851-DE22-4738-BE80-BC9E5BD4F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1165226"/>
            <a:ext cx="862965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dirty="0" smtClean="0">
                <a:solidFill>
                  <a:srgbClr val="000000"/>
                </a:solidFill>
              </a:rPr>
              <a:t>여백</a:t>
            </a:r>
            <a:r>
              <a:rPr lang="en-US" altLang="ko-KR" dirty="0">
                <a:solidFill>
                  <a:srgbClr val="000000"/>
                </a:solidFill>
              </a:rPr>
              <a:t>(margin)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뷰와 뷰 사이의 간격을 표현하기 위해서 </a:t>
            </a:r>
            <a:r>
              <a:rPr lang="en-US" altLang="ko-KR" dirty="0">
                <a:solidFill>
                  <a:srgbClr val="000000"/>
                </a:solidFill>
              </a:rPr>
              <a:t>margin </a:t>
            </a:r>
            <a:r>
              <a:rPr lang="ko-KR" altLang="en-US" dirty="0">
                <a:solidFill>
                  <a:srgbClr val="000000"/>
                </a:solidFill>
              </a:rPr>
              <a:t>설정 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android:layout_marginStart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android:layout_marginEnd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android:layout_marginLeft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android:layout_marginTop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android:layout_marginRight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android:layout_marginBottom</a:t>
            </a:r>
            <a:endParaRPr lang="en-US" altLang="ko-KR" dirty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또한 상대 뷰가 </a:t>
            </a:r>
            <a:r>
              <a:rPr lang="en-US" altLang="ko-KR" dirty="0" err="1">
                <a:solidFill>
                  <a:srgbClr val="000000"/>
                </a:solidFill>
              </a:rPr>
              <a:t>View.GONE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상태일 때의 </a:t>
            </a:r>
            <a:r>
              <a:rPr lang="en-US" altLang="ko-KR" dirty="0">
                <a:solidFill>
                  <a:srgbClr val="000000"/>
                </a:solidFill>
              </a:rPr>
              <a:t>margin </a:t>
            </a:r>
            <a:r>
              <a:rPr lang="ko-KR" altLang="en-US" dirty="0">
                <a:solidFill>
                  <a:srgbClr val="000000"/>
                </a:solidFill>
              </a:rPr>
              <a:t>값을 따로 설정가능 </a:t>
            </a:r>
            <a:r>
              <a:rPr lang="en-US" altLang="ko-KR" dirty="0" err="1">
                <a:solidFill>
                  <a:srgbClr val="000000"/>
                </a:solidFill>
              </a:rPr>
              <a:t>layout_goneMarginStart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layout_goneMarginEnd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layout_goneMarginLeft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layout_goneMarginTop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layout_goneMarginRight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layout_goneMarginBottom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67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65" y="2191108"/>
            <a:ext cx="4493738" cy="147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88121" y="0"/>
            <a:ext cx="3556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699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23" y="465144"/>
            <a:ext cx="8512480" cy="598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7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96748" y="0"/>
            <a:ext cx="3556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1787525" y="1022350"/>
            <a:ext cx="8629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solidFill>
                  <a:srgbClr val="000000"/>
                </a:solidFill>
              </a:rPr>
              <a:t>가운데 </a:t>
            </a:r>
            <a:r>
              <a:rPr lang="ko-KR" altLang="en-US" sz="2000" dirty="0">
                <a:solidFill>
                  <a:srgbClr val="000000"/>
                </a:solidFill>
              </a:rPr>
              <a:t>맞춤과 치우침</a:t>
            </a:r>
            <a:r>
              <a:rPr lang="en-US" altLang="ko-KR" sz="2000" dirty="0">
                <a:solidFill>
                  <a:srgbClr val="000000"/>
                </a:solidFill>
              </a:rPr>
              <a:t>(bias) </a:t>
            </a:r>
            <a:endParaRPr lang="en-US" altLang="ko-KR"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BF9A7BC-41E1-4542-86B6-191E0CDA28CE}"/>
              </a:ext>
            </a:extLst>
          </p:cNvPr>
          <p:cNvGraphicFramePr>
            <a:graphicFrameLocks noGrp="1"/>
          </p:cNvGraphicFramePr>
          <p:nvPr/>
        </p:nvGraphicFramePr>
        <p:xfrm>
          <a:off x="1792288" y="1711325"/>
          <a:ext cx="8540750" cy="82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827088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app:layout_constraintLeft_toLeftOf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app:layout_constraintRight_toRightOf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667" marB="4566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3073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8" y="1747839"/>
            <a:ext cx="22653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TextBox 2"/>
          <p:cNvSpPr txBox="1">
            <a:spLocks noChangeArrowheads="1"/>
          </p:cNvSpPr>
          <p:nvPr/>
        </p:nvSpPr>
        <p:spPr bwMode="auto">
          <a:xfrm>
            <a:off x="1787525" y="2579470"/>
            <a:ext cx="8629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</a:rPr>
              <a:t>layout_constraintHorizontal_bias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가로 치우침 조절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</a:rPr>
              <a:t>layout_constraintVertical_bias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세로 치우침 조절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4C3ECA3-CB63-4280-A6EC-C29032E5384A}"/>
              </a:ext>
            </a:extLst>
          </p:cNvPr>
          <p:cNvGraphicFramePr>
            <a:graphicFrameLocks noGrp="1"/>
          </p:cNvGraphicFramePr>
          <p:nvPr/>
        </p:nvGraphicFramePr>
        <p:xfrm>
          <a:off x="1792288" y="3400426"/>
          <a:ext cx="8540750" cy="100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1006475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 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app:layout_constraintLeft_toLeftOf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app:layout_constraintRight_toRightOf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app:layout_constraintHorizontal_bias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="0.2"/&gt;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751" marB="4575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30738" name="그림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3551238"/>
            <a:ext cx="19367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9" name="TextBox 2"/>
          <p:cNvSpPr txBox="1">
            <a:spLocks noChangeArrowheads="1"/>
          </p:cNvSpPr>
          <p:nvPr/>
        </p:nvSpPr>
        <p:spPr bwMode="auto">
          <a:xfrm>
            <a:off x="1703388" y="4581526"/>
            <a:ext cx="8629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값을 </a:t>
            </a:r>
            <a:r>
              <a:rPr lang="en-US" altLang="ko-KR" dirty="0">
                <a:solidFill>
                  <a:srgbClr val="000000"/>
                </a:solidFill>
              </a:rPr>
              <a:t>0.2</a:t>
            </a:r>
            <a:r>
              <a:rPr lang="ko-KR" altLang="en-US" dirty="0">
                <a:solidFill>
                  <a:srgbClr val="000000"/>
                </a:solidFill>
              </a:rPr>
              <a:t>로 지정하면 </a:t>
            </a:r>
            <a:r>
              <a:rPr lang="en-US" altLang="ko-KR" dirty="0">
                <a:solidFill>
                  <a:srgbClr val="000000"/>
                </a:solidFill>
              </a:rPr>
              <a:t>20%</a:t>
            </a:r>
            <a:r>
              <a:rPr lang="ko-KR" altLang="en-US" dirty="0">
                <a:solidFill>
                  <a:srgbClr val="000000"/>
                </a:solidFill>
              </a:rPr>
              <a:t>의 의미로 왼쪽에서 </a:t>
            </a:r>
            <a:r>
              <a:rPr lang="en-US" altLang="ko-KR" dirty="0">
                <a:solidFill>
                  <a:srgbClr val="000000"/>
                </a:solidFill>
              </a:rPr>
              <a:t>20% </a:t>
            </a:r>
            <a:r>
              <a:rPr lang="ko-KR" altLang="en-US" dirty="0">
                <a:solidFill>
                  <a:srgbClr val="000000"/>
                </a:solidFill>
              </a:rPr>
              <a:t>위치 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9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/>
          <p:cNvSpPr txBox="1">
            <a:spLocks noChangeArrowheads="1"/>
          </p:cNvSpPr>
          <p:nvPr/>
        </p:nvSpPr>
        <p:spPr bwMode="auto">
          <a:xfrm>
            <a:off x="0" y="-43467"/>
            <a:ext cx="3556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76B9072-67B1-44AA-9424-375AA65C53EB}"/>
              </a:ext>
            </a:extLst>
          </p:cNvPr>
          <p:cNvGraphicFramePr>
            <a:graphicFrameLocks noGrp="1"/>
          </p:cNvGraphicFramePr>
          <p:nvPr/>
        </p:nvGraphicFramePr>
        <p:xfrm>
          <a:off x="1787525" y="3744913"/>
          <a:ext cx="8540750" cy="155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1554162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="@+id/btn2"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="0dp"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="0dp"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.................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app:layout_constraintLeft_toLeftOf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app:layout_constraintRight_toRightOf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app:layout_constraintDimensionRatio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="H,2:1"/&gt;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688" marB="4568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31753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3903664"/>
            <a:ext cx="1770062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CA6E2EFD-4015-4D11-BD14-5277FFEC3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935038"/>
            <a:ext cx="862965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sz="20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2000" dirty="0">
                <a:solidFill>
                  <a:srgbClr val="000000"/>
                </a:solidFill>
              </a:rPr>
              <a:t>비율</a:t>
            </a:r>
            <a:r>
              <a:rPr lang="en-US" altLang="ko-KR" sz="2000" dirty="0">
                <a:solidFill>
                  <a:srgbClr val="000000"/>
                </a:solidFill>
              </a:rPr>
              <a:t>(Ratio)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뷰의 크기를 지정할 때 가로세로 비율에 의한 크기를 지정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</a:rPr>
              <a:t>크기 값이 </a:t>
            </a:r>
            <a:r>
              <a:rPr lang="en-US" altLang="ko-KR" dirty="0">
                <a:solidFill>
                  <a:srgbClr val="000000"/>
                </a:solidFill>
              </a:rPr>
              <a:t>0dp</a:t>
            </a:r>
            <a:r>
              <a:rPr lang="ko-KR" altLang="en-US" dirty="0">
                <a:solidFill>
                  <a:srgbClr val="000000"/>
                </a:solidFill>
              </a:rPr>
              <a:t>로 지정되어야 가능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36BF72-D911-457C-B6FB-B30A98E0C4F5}"/>
              </a:ext>
            </a:extLst>
          </p:cNvPr>
          <p:cNvGraphicFramePr>
            <a:graphicFrameLocks noGrp="1"/>
          </p:cNvGraphicFramePr>
          <p:nvPr/>
        </p:nvGraphicFramePr>
        <p:xfrm>
          <a:off x="1795463" y="2168525"/>
          <a:ext cx="8540750" cy="1189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1189038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="@+id/btn1"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wrap_content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="0dp"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app:layout_constraintDimensionRatio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="1:1"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app:layout_constraintLeft_toLeftOf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="parent"/&gt;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734" marB="4573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31761" name="그림 19" descr="4-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9" y="2290764"/>
            <a:ext cx="20018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0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5982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  <a:defRPr/>
            </a:pPr>
            <a:r>
              <a:rPr lang="ko-KR" altLang="en-US" kern="0" dirty="0" smtClean="0">
                <a:solidFill>
                  <a:prstClr val="black"/>
                </a:solidFill>
              </a:rPr>
              <a:t>리스트형태의 이미지 출력 </a:t>
            </a:r>
            <a:r>
              <a:rPr lang="en-US" altLang="ko-KR" kern="0" dirty="0" smtClean="0">
                <a:solidFill>
                  <a:prstClr val="black"/>
                </a:solidFill>
              </a:rPr>
              <a:t>: ImageDisplay-4</a:t>
            </a:r>
            <a:endParaRPr lang="ko-KR" altLang="en-US" kern="0" dirty="0" smtClean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65" y="298135"/>
            <a:ext cx="8602202" cy="65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prstClr val="black"/>
                </a:solidFill>
              </a:rPr>
              <a:t>Drawable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폴더의 이미지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397" b="23199"/>
          <a:stretch/>
        </p:blipFill>
        <p:spPr>
          <a:xfrm>
            <a:off x="276044" y="369332"/>
            <a:ext cx="11326483" cy="63053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9728" y="2872596"/>
            <a:ext cx="3105510" cy="8971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639" b="53909"/>
          <a:stretch/>
        </p:blipFill>
        <p:spPr>
          <a:xfrm>
            <a:off x="138024" y="439947"/>
            <a:ext cx="10446588" cy="40206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35191" y="4460628"/>
            <a:ext cx="90721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app_name</a:t>
            </a:r>
            <a:r>
              <a:rPr lang="en-US" altLang="ko-KR" dirty="0">
                <a:solidFill>
                  <a:srgbClr val="FF0000"/>
                </a:solidFill>
              </a:rPr>
              <a:t>"&gt;ListDisplayImage-4&lt;/string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name="title01"&gt;Starry Night&lt;/string&gt;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name="artist01"&gt;</a:t>
            </a:r>
            <a:r>
              <a:rPr lang="ko-KR" altLang="en-US" dirty="0">
                <a:solidFill>
                  <a:srgbClr val="FF0000"/>
                </a:solidFill>
              </a:rPr>
              <a:t>고흐</a:t>
            </a:r>
            <a:r>
              <a:rPr lang="en-US" altLang="ko-KR" dirty="0">
                <a:solidFill>
                  <a:srgbClr val="FF0000"/>
                </a:solidFill>
              </a:rPr>
              <a:t>&lt;/string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name="title02"&gt;Still Life with Kettle&lt;/string&gt;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name="artist02"&gt;</a:t>
            </a:r>
            <a:r>
              <a:rPr lang="ko-KR" altLang="en-US" dirty="0">
                <a:solidFill>
                  <a:srgbClr val="FF0000"/>
                </a:solidFill>
              </a:rPr>
              <a:t>폴 세잔</a:t>
            </a:r>
            <a:r>
              <a:rPr lang="en-US" altLang="ko-KR" dirty="0">
                <a:solidFill>
                  <a:srgbClr val="FF0000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&lt;/resources&gt;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1551" b="9558"/>
          <a:stretch/>
        </p:blipFill>
        <p:spPr>
          <a:xfrm>
            <a:off x="500332" y="369332"/>
            <a:ext cx="9859991" cy="639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914" b="9783"/>
          <a:stretch/>
        </p:blipFill>
        <p:spPr>
          <a:xfrm>
            <a:off x="0" y="129396"/>
            <a:ext cx="10023894" cy="651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7711" y="104319"/>
            <a:ext cx="3247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800" dirty="0" err="1"/>
              <a:t>ConstraintLayout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658482" y="977063"/>
            <a:ext cx="110130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ConstraintLayout</a:t>
            </a:r>
            <a:r>
              <a:rPr lang="ko-KR" altLang="en-US" sz="2400" dirty="0"/>
              <a:t>의 도입 이유와 </a:t>
            </a:r>
            <a:r>
              <a:rPr lang="ko-KR" altLang="en-US" sz="2400" dirty="0" smtClean="0"/>
              <a:t>특징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레이아웃 에디터와의 상호 연관을 시키기 위해 </a:t>
            </a:r>
            <a:r>
              <a:rPr lang="ko-KR" altLang="en-US" sz="2400" dirty="0" smtClean="0"/>
              <a:t>도입</a:t>
            </a: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복잡한 레이아웃을 단순한 계층구조를 이용해 </a:t>
            </a:r>
            <a:r>
              <a:rPr lang="ko-KR" altLang="en-US" sz="2400" dirty="0" smtClean="0"/>
              <a:t>표현</a:t>
            </a: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ID</a:t>
            </a:r>
            <a:r>
              <a:rPr lang="ko-KR" altLang="en-US" sz="2400" dirty="0"/>
              <a:t>로 작업하기 쉽도록 조금 더 강력하고 유연하게 </a:t>
            </a:r>
            <a:r>
              <a:rPr lang="ko-KR" altLang="en-US" sz="2400" dirty="0" smtClean="0"/>
              <a:t>제공</a:t>
            </a: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언번들</a:t>
            </a:r>
            <a:r>
              <a:rPr lang="en-US" altLang="ko-KR" sz="2400" dirty="0" smtClean="0"/>
              <a:t>(Unbundle)</a:t>
            </a:r>
            <a:r>
              <a:rPr lang="ko-KR" altLang="en-US" sz="2400" dirty="0" smtClean="0"/>
              <a:t>로 </a:t>
            </a:r>
            <a:r>
              <a:rPr lang="ko-KR" altLang="en-US" sz="2400" dirty="0"/>
              <a:t>제공이 되어 개발자에 맞게 버전을 </a:t>
            </a:r>
            <a:r>
              <a:rPr lang="ko-KR" altLang="en-US" sz="2400" dirty="0" smtClean="0"/>
              <a:t>사용가능</a:t>
            </a: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다양한 비율과 해상도를 대응하기 위해서 </a:t>
            </a:r>
            <a:r>
              <a:rPr lang="ko-KR" altLang="en-US" sz="2400" dirty="0" smtClean="0"/>
              <a:t>여러 번 </a:t>
            </a:r>
            <a:r>
              <a:rPr lang="ko-KR" altLang="en-US" sz="2400" dirty="0"/>
              <a:t>레이아웃을 </a:t>
            </a:r>
            <a:r>
              <a:rPr lang="ko-KR" altLang="en-US" sz="2400" dirty="0" smtClean="0"/>
              <a:t>만드는 대신 </a:t>
            </a:r>
            <a:r>
              <a:rPr lang="ko-KR" altLang="en-US" sz="2400" dirty="0"/>
              <a:t>하나의 레이아웃으로 </a:t>
            </a:r>
            <a:r>
              <a:rPr lang="ko-KR" altLang="en-US" sz="2400" dirty="0" smtClean="0"/>
              <a:t>다양한 </a:t>
            </a:r>
            <a:r>
              <a:rPr lang="ko-KR" altLang="en-US" sz="2400" dirty="0" err="1" smtClean="0"/>
              <a:t>유스케이스에</a:t>
            </a:r>
            <a:r>
              <a:rPr lang="ko-KR" altLang="en-US" sz="2400" dirty="0" smtClean="0"/>
              <a:t> 대응</a:t>
            </a: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단순한 </a:t>
            </a:r>
            <a:r>
              <a:rPr lang="ko-KR" altLang="en-US" sz="2400" dirty="0"/>
              <a:t>계층구조로 이해하기 쉽고 </a:t>
            </a:r>
            <a:r>
              <a:rPr lang="ko-KR" altLang="en-US" sz="2400" dirty="0" err="1"/>
              <a:t>퍼포먼스</a:t>
            </a:r>
            <a:r>
              <a:rPr lang="ko-KR" altLang="en-US" sz="2400" dirty="0"/>
              <a:t> 향상에 </a:t>
            </a:r>
            <a:r>
              <a:rPr lang="ko-KR" altLang="en-US" sz="2400" dirty="0" smtClean="0"/>
              <a:t>도움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36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4950" y="387127"/>
            <a:ext cx="79708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android:paddingBottom</a:t>
            </a:r>
            <a:r>
              <a:rPr lang="en-US" altLang="ko-KR" dirty="0">
                <a:solidFill>
                  <a:prstClr val="black"/>
                </a:solidFill>
              </a:rPr>
              <a:t>="20dp"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android:paddingLeft</a:t>
            </a:r>
            <a:r>
              <a:rPr lang="en-US" altLang="ko-KR" dirty="0">
                <a:solidFill>
                  <a:prstClr val="black"/>
                </a:solidFill>
              </a:rPr>
              <a:t>="20dp"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android:paddingRight</a:t>
            </a:r>
            <a:r>
              <a:rPr lang="en-US" altLang="ko-KR" dirty="0">
                <a:solidFill>
                  <a:prstClr val="black"/>
                </a:solidFill>
              </a:rPr>
              <a:t>="20dp"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android:paddingTop</a:t>
            </a:r>
            <a:r>
              <a:rPr lang="en-US" altLang="ko-KR" dirty="0">
                <a:solidFill>
                  <a:prstClr val="black"/>
                </a:solidFill>
              </a:rPr>
              <a:t>="20dp" 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="horizontal"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ImageView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android:src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starry_night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android:paddingRight</a:t>
            </a:r>
            <a:r>
              <a:rPr lang="en-US" altLang="ko-KR" dirty="0">
                <a:solidFill>
                  <a:prstClr val="black"/>
                </a:solidFill>
              </a:rPr>
              <a:t>="5sp"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android:layout_weight</a:t>
            </a:r>
            <a:r>
              <a:rPr lang="en-US" altLang="ko-KR" dirty="0">
                <a:solidFill>
                  <a:prstClr val="black"/>
                </a:solidFill>
              </a:rPr>
              <a:t>="1"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android:adjustViewBounds</a:t>
            </a:r>
            <a:r>
              <a:rPr lang="en-US" altLang="ko-KR" dirty="0">
                <a:solidFill>
                  <a:prstClr val="black"/>
                </a:solidFill>
              </a:rPr>
              <a:t>="true" /&gt;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31985" y="701493"/>
            <a:ext cx="80829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android:layout_weight</a:t>
            </a:r>
            <a:r>
              <a:rPr lang="en-US" altLang="ko-KR" dirty="0">
                <a:solidFill>
                  <a:prstClr val="black"/>
                </a:solidFill>
              </a:rPr>
              <a:t>="2"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</a:t>
            </a:r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="@string/title01"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="@string/artist01"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2091" y="0"/>
            <a:ext cx="955806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&lt;</a:t>
            </a:r>
            <a:r>
              <a:rPr lang="en-US" altLang="ko-KR" sz="1600" dirty="0" err="1">
                <a:solidFill>
                  <a:prstClr val="black"/>
                </a:solidFill>
              </a:rPr>
              <a:t>LinearLayout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match_parent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sz="1600" dirty="0">
                <a:solidFill>
                  <a:prstClr val="black"/>
                </a:solidFill>
              </a:rPr>
              <a:t>="horizontal" 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</a:t>
            </a:r>
            <a:r>
              <a:rPr lang="en-US" altLang="ko-KR" sz="1600" dirty="0" err="1">
                <a:solidFill>
                  <a:prstClr val="black"/>
                </a:solidFill>
              </a:rPr>
              <a:t>ImageView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sz="1600" dirty="0">
                <a:solidFill>
                  <a:prstClr val="black"/>
                </a:solidFill>
              </a:rPr>
              <a:t>="0dp"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android:src</a:t>
            </a:r>
            <a:r>
              <a:rPr lang="en-US" altLang="ko-KR" sz="1600" dirty="0">
                <a:solidFill>
                  <a:prstClr val="black"/>
                </a:solidFill>
              </a:rPr>
              <a:t>="@</a:t>
            </a:r>
            <a:r>
              <a:rPr lang="en-US" altLang="ko-KR" sz="1600" dirty="0" err="1">
                <a:solidFill>
                  <a:prstClr val="black"/>
                </a:solidFill>
              </a:rPr>
              <a:t>drawable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en-US" altLang="ko-KR" sz="1600" dirty="0" err="1">
                <a:solidFill>
                  <a:prstClr val="black"/>
                </a:solidFill>
              </a:rPr>
              <a:t>still_life_with_kettle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android:paddingRight</a:t>
            </a:r>
            <a:r>
              <a:rPr lang="en-US" altLang="ko-KR" sz="1600" dirty="0">
                <a:solidFill>
                  <a:prstClr val="black"/>
                </a:solidFill>
              </a:rPr>
              <a:t>="5sp"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android:layout_weight</a:t>
            </a:r>
            <a:r>
              <a:rPr lang="en-US" altLang="ko-KR" sz="1600" dirty="0">
                <a:solidFill>
                  <a:prstClr val="black"/>
                </a:solidFill>
              </a:rPr>
              <a:t>="1"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android:adjustViewBounds</a:t>
            </a:r>
            <a:r>
              <a:rPr lang="en-US" altLang="ko-KR" sz="1600" dirty="0">
                <a:solidFill>
                  <a:prstClr val="black"/>
                </a:solidFill>
              </a:rPr>
              <a:t>="true" /&gt;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</a:t>
            </a:r>
            <a:r>
              <a:rPr lang="en-US" altLang="ko-KR" sz="1600" dirty="0" err="1">
                <a:solidFill>
                  <a:prstClr val="black"/>
                </a:solidFill>
              </a:rPr>
              <a:t>LinearLayout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sz="1600" dirty="0">
                <a:solidFill>
                  <a:prstClr val="black"/>
                </a:solidFill>
              </a:rPr>
              <a:t>="0dp"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android:layout_weight</a:t>
            </a:r>
            <a:r>
              <a:rPr lang="en-US" altLang="ko-KR" sz="1600" dirty="0">
                <a:solidFill>
                  <a:prstClr val="black"/>
                </a:solidFill>
              </a:rPr>
              <a:t>="2"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sz="1600" dirty="0">
                <a:solidFill>
                  <a:prstClr val="black"/>
                </a:solidFill>
              </a:rPr>
              <a:t>="vertical" 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&lt;</a:t>
            </a:r>
            <a:r>
              <a:rPr lang="en-US" altLang="ko-KR" sz="1600" dirty="0" err="1">
                <a:solidFill>
                  <a:prstClr val="black"/>
                </a:solidFill>
              </a:rPr>
              <a:t>TextView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android:text</a:t>
            </a:r>
            <a:r>
              <a:rPr lang="en-US" altLang="ko-KR" sz="1600" dirty="0">
                <a:solidFill>
                  <a:prstClr val="black"/>
                </a:solidFill>
              </a:rPr>
              <a:t>="@string/title02" /&gt;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&lt;</a:t>
            </a:r>
            <a:r>
              <a:rPr lang="en-US" altLang="ko-KR" sz="1600" dirty="0" err="1">
                <a:solidFill>
                  <a:prstClr val="black"/>
                </a:solidFill>
              </a:rPr>
              <a:t>TextView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sz="1600" dirty="0">
                <a:solidFill>
                  <a:prstClr val="black"/>
                </a:solidFill>
              </a:rPr>
              <a:t>="</a:t>
            </a:r>
            <a:r>
              <a:rPr lang="en-US" altLang="ko-KR" sz="1600" dirty="0" err="1">
                <a:solidFill>
                  <a:prstClr val="black"/>
                </a:solidFill>
              </a:rPr>
              <a:t>wrap_content</a:t>
            </a:r>
            <a:r>
              <a:rPr lang="en-US" altLang="ko-KR" sz="16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android:text</a:t>
            </a:r>
            <a:r>
              <a:rPr lang="en-US" altLang="ko-KR" sz="1600" dirty="0">
                <a:solidFill>
                  <a:prstClr val="black"/>
                </a:solidFill>
              </a:rPr>
              <a:t>="@string/artist02" /&gt;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&lt;/</a:t>
            </a:r>
            <a:r>
              <a:rPr lang="en-US" altLang="ko-KR" sz="1600" dirty="0" err="1">
                <a:solidFill>
                  <a:prstClr val="black"/>
                </a:solidFill>
              </a:rPr>
              <a:t>LinearLayout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&lt;/</a:t>
            </a:r>
            <a:r>
              <a:rPr lang="en-US" altLang="ko-KR" sz="1600" dirty="0" err="1">
                <a:solidFill>
                  <a:prstClr val="black"/>
                </a:solidFill>
              </a:rPr>
              <a:t>LinearLayout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&lt;/</a:t>
            </a:r>
            <a:r>
              <a:rPr lang="en-US" altLang="ko-KR" sz="1600" dirty="0" err="1">
                <a:solidFill>
                  <a:prstClr val="black"/>
                </a:solidFill>
              </a:rPr>
              <a:t>LinearLayout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739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286" b="44873"/>
          <a:stretch/>
        </p:blipFill>
        <p:spPr>
          <a:xfrm>
            <a:off x="69011" y="369331"/>
            <a:ext cx="12021724" cy="55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9698" b="25870"/>
          <a:stretch/>
        </p:blipFill>
        <p:spPr>
          <a:xfrm>
            <a:off x="86264" y="369332"/>
            <a:ext cx="12026516" cy="62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0294" y="540928"/>
            <a:ext cx="11401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한 화면에 넘치는 내용을 처리하고자 </a:t>
            </a:r>
            <a:r>
              <a:rPr lang="ko-KR" altLang="en-US" sz="1600" dirty="0" err="1" smtClean="0"/>
              <a:t>할때</a:t>
            </a:r>
            <a:r>
              <a:rPr lang="ko-KR" altLang="en-US" sz="1600" dirty="0" smtClean="0"/>
              <a:t> 사용하는 </a:t>
            </a:r>
            <a:r>
              <a:rPr lang="ko-KR" altLang="en-US" sz="1600" dirty="0" err="1" smtClean="0"/>
              <a:t>뷰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ScrollView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만들고 </a:t>
            </a:r>
            <a:r>
              <a:rPr lang="en-US" altLang="ko-KR" sz="1600" dirty="0" err="1" smtClean="0"/>
              <a:t>LinearLayout</a:t>
            </a:r>
            <a:r>
              <a:rPr lang="ko-KR" altLang="en-US" sz="1600" dirty="0" smtClean="0"/>
              <a:t>으로 내부 </a:t>
            </a:r>
            <a:r>
              <a:rPr lang="ko-KR" altLang="en-US" sz="1600" dirty="0" err="1" smtClean="0"/>
              <a:t>뷰를</a:t>
            </a:r>
            <a:r>
              <a:rPr lang="ko-KR" altLang="en-US" sz="1600" dirty="0" smtClean="0"/>
              <a:t> 설정하면 그 </a:t>
            </a:r>
            <a:r>
              <a:rPr lang="ko-KR" altLang="en-US" sz="1600" dirty="0"/>
              <a:t>안에 차곡차곡 쌓아 화면이 넘어가면 자동으로 스크롤이 생성이 </a:t>
            </a:r>
            <a:r>
              <a:rPr lang="ko-KR" altLang="en-US" sz="1600" dirty="0" smtClean="0"/>
              <a:t>된다</a:t>
            </a: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부모 레이아웃인 </a:t>
            </a:r>
            <a:r>
              <a:rPr lang="en-US" altLang="ko-KR" sz="1600" dirty="0" err="1" smtClean="0"/>
              <a:t>LinearLayout</a:t>
            </a:r>
            <a:r>
              <a:rPr lang="ko-KR" altLang="en-US" sz="1600" dirty="0" smtClean="0"/>
              <a:t>아래에 </a:t>
            </a:r>
            <a:r>
              <a:rPr lang="en-US" altLang="ko-KR" sz="1600" dirty="0" err="1" smtClean="0"/>
              <a:t>ScrollView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넣고 </a:t>
            </a:r>
            <a:r>
              <a:rPr lang="ko-KR" altLang="en-US" sz="1600" dirty="0" err="1" smtClean="0"/>
              <a:t>그아래에</a:t>
            </a:r>
            <a:r>
              <a:rPr lang="ko-KR" altLang="en-US" sz="1600" dirty="0" smtClean="0"/>
              <a:t> 다시 </a:t>
            </a:r>
            <a:r>
              <a:rPr lang="en-US" altLang="ko-KR" sz="1600" dirty="0" err="1" smtClean="0"/>
              <a:t>LinearLayout</a:t>
            </a:r>
            <a:r>
              <a:rPr lang="ko-KR" altLang="en-US" sz="1600" dirty="0" smtClean="0"/>
              <a:t>을 넣고 </a:t>
            </a:r>
            <a:r>
              <a:rPr lang="en-US" altLang="ko-KR" sz="1600" dirty="0" err="1" smtClean="0"/>
              <a:t>match_parent</a:t>
            </a:r>
            <a:r>
              <a:rPr lang="ko-KR" altLang="en-US" sz="1600" dirty="0" smtClean="0"/>
              <a:t>를 주어 </a:t>
            </a:r>
            <a:r>
              <a:rPr lang="ko-KR" altLang="en-US" sz="1600" dirty="0" err="1" smtClean="0"/>
              <a:t>꽉차게</a:t>
            </a:r>
            <a:r>
              <a:rPr lang="ko-KR" altLang="en-US" sz="1600" dirty="0" smtClean="0"/>
              <a:t> 하는 경우 우측에 보이는 화면처럼 배경색이 빨강색</a:t>
            </a:r>
            <a:r>
              <a:rPr lang="en-US" altLang="ko-KR" sz="1600" dirty="0" smtClean="0"/>
              <a:t>(@color/</a:t>
            </a:r>
            <a:r>
              <a:rPr lang="en-US" altLang="ko-KR" sz="1600" dirty="0" err="1" smtClean="0"/>
              <a:t>colorAccent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안보이고 </a:t>
            </a:r>
            <a:r>
              <a:rPr lang="ko-KR" altLang="en-US" sz="1600" dirty="0" err="1" smtClean="0"/>
              <a:t>파랑선만</a:t>
            </a:r>
            <a:r>
              <a:rPr lang="ko-KR" altLang="en-US" sz="1600" dirty="0" smtClean="0"/>
              <a:t> 보인다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0386" y="0"/>
            <a:ext cx="204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 err="1" smtClean="0"/>
              <a:t>ScrollView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7540" t="23330" r="18645" b="171"/>
          <a:stretch/>
        </p:blipFill>
        <p:spPr>
          <a:xfrm>
            <a:off x="733244" y="2027207"/>
            <a:ext cx="7444597" cy="47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288" y="138022"/>
            <a:ext cx="633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이때 </a:t>
            </a:r>
            <a:r>
              <a:rPr lang="en-US" altLang="ko-KR" dirty="0" err="1" smtClean="0"/>
              <a:t>ScrollView</a:t>
            </a:r>
            <a:r>
              <a:rPr lang="ko-KR" altLang="en-US" dirty="0" smtClean="0"/>
              <a:t>안에 다음과 같이 설정 한다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android:fillviewport</a:t>
            </a:r>
            <a:r>
              <a:rPr lang="en-US" altLang="ko-KR" dirty="0" smtClean="0"/>
              <a:t>=“true” </a:t>
            </a:r>
            <a:r>
              <a:rPr lang="ko-KR" altLang="en-US" dirty="0" smtClean="0"/>
              <a:t>라고 하면 빨강색이 나타난다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572" t="23597" r="15595" b="4656"/>
          <a:stretch/>
        </p:blipFill>
        <p:spPr>
          <a:xfrm>
            <a:off x="1371599" y="871266"/>
            <a:ext cx="8074325" cy="583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7" y="0"/>
            <a:ext cx="10695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이제 화면에 여러 </a:t>
            </a:r>
            <a:r>
              <a:rPr lang="ko-KR" altLang="en-US" dirty="0" err="1" smtClean="0"/>
              <a:t>뷰개체를</a:t>
            </a:r>
            <a:r>
              <a:rPr lang="ko-KR" altLang="en-US" dirty="0" smtClean="0"/>
              <a:t> 넣어서 화면이 </a:t>
            </a:r>
            <a:r>
              <a:rPr lang="ko-KR" altLang="en-US" dirty="0" err="1" smtClean="0"/>
              <a:t>꽉차게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ScrollView</a:t>
            </a:r>
            <a:r>
              <a:rPr lang="ko-KR" altLang="en-US" dirty="0" smtClean="0"/>
              <a:t>아래에 </a:t>
            </a:r>
            <a:r>
              <a:rPr lang="en-US" altLang="ko-KR" dirty="0" err="1" smtClean="0"/>
              <a:t>LinearLayout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개를 넣는다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300dp</a:t>
            </a:r>
            <a:r>
              <a:rPr lang="ko-KR" altLang="en-US" dirty="0" smtClean="0"/>
              <a:t>의 정사각형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간격은 </a:t>
            </a:r>
            <a:r>
              <a:rPr lang="en-US" altLang="ko-KR" dirty="0" smtClean="0"/>
              <a:t>16dp)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LinearLayout</a:t>
            </a:r>
            <a:r>
              <a:rPr lang="ko-KR" altLang="en-US" dirty="0" smtClean="0"/>
              <a:t>에서 수직적 방향으로 다음과 같이 배치한다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</a:t>
            </a:r>
            <a:r>
              <a:rPr lang="en-US" altLang="ko-KR" dirty="0" err="1" smtClean="0"/>
              <a:t>ndroid:orientation</a:t>
            </a:r>
            <a:r>
              <a:rPr lang="en-US" altLang="ko-KR" dirty="0" smtClean="0"/>
              <a:t>=“vertical”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070" t="17266" r="12117" b="6517"/>
          <a:stretch/>
        </p:blipFill>
        <p:spPr>
          <a:xfrm>
            <a:off x="2130724" y="1200329"/>
            <a:ext cx="7841411" cy="54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0398" t="16231" r="20731" b="15933"/>
          <a:stretch/>
        </p:blipFill>
        <p:spPr>
          <a:xfrm>
            <a:off x="3295288" y="0"/>
            <a:ext cx="8747187" cy="6829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144" y="129396"/>
            <a:ext cx="33866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스크롤바를</a:t>
            </a:r>
            <a:r>
              <a:rPr lang="ko-KR" altLang="en-US" dirty="0" smtClean="0"/>
              <a:t> 세로축에 </a:t>
            </a:r>
            <a:endParaRPr lang="en-US" altLang="ko-KR" dirty="0" smtClean="0"/>
          </a:p>
          <a:p>
            <a:r>
              <a:rPr lang="ko-KR" altLang="en-US" dirty="0" smtClean="0"/>
              <a:t>보여주기 위한 옵션은 </a:t>
            </a:r>
            <a:endParaRPr lang="en-US" altLang="ko-KR" dirty="0" smtClean="0"/>
          </a:p>
          <a:p>
            <a:r>
              <a:rPr lang="ko-KR" altLang="en-US" dirty="0" smtClean="0"/>
              <a:t>다음과 같이 추가하면 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a</a:t>
            </a:r>
            <a:r>
              <a:rPr lang="en-US" altLang="ko-KR" dirty="0" err="1" smtClean="0"/>
              <a:t>ndroid:scrollbars</a:t>
            </a:r>
            <a:r>
              <a:rPr lang="en-US" altLang="ko-KR" dirty="0" smtClean="0"/>
              <a:t>=“vertical”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6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4492" y="0"/>
            <a:ext cx="63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FF0000"/>
                </a:solidFill>
              </a:rPr>
              <a:t>한 화면에 넘쳐나는 </a:t>
            </a:r>
            <a:r>
              <a:rPr lang="ko-KR" altLang="en-US" dirty="0" err="1">
                <a:solidFill>
                  <a:srgbClr val="FF0000"/>
                </a:solidFill>
              </a:rPr>
              <a:t>뷰를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스크롤바를</a:t>
            </a:r>
            <a:r>
              <a:rPr lang="ko-KR" altLang="en-US" dirty="0">
                <a:solidFill>
                  <a:srgbClr val="FF0000"/>
                </a:solidFill>
              </a:rPr>
              <a:t> 이용하여 보는 방법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1666" y="500180"/>
            <a:ext cx="9348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&lt;</a:t>
            </a:r>
            <a:r>
              <a:rPr lang="en-US" altLang="ko-KR" dirty="0" err="1"/>
              <a:t>ScrollView</a:t>
            </a:r>
            <a:r>
              <a:rPr lang="en-US" altLang="ko-KR" dirty="0"/>
              <a:t>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schemas.android.com/apk/res/android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61667" y="869512"/>
            <a:ext cx="19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   &lt;/</a:t>
            </a:r>
            <a:r>
              <a:rPr lang="en-US" altLang="ko-KR" dirty="0" err="1"/>
              <a:t>ScrollView</a:t>
            </a:r>
            <a:r>
              <a:rPr lang="en-US" altLang="ko-KR" dirty="0"/>
              <a:t>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9469" y="1608176"/>
            <a:ext cx="86925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ScrollView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 smtClean="0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 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 smtClean="0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smtClean="0"/>
              <a:t>Button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="@+id/btn1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LinearLayout</a:t>
            </a:r>
            <a:r>
              <a:rPr lang="en-US" altLang="ko-KR" sz="1600" dirty="0" smtClean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ScrollView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97103" y="123884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사용 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2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-49978"/>
            <a:ext cx="7560840" cy="432048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컨스트레인트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레이아웃의 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15023" y="462512"/>
            <a:ext cx="8424936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레이아웃</a:t>
            </a:r>
            <a:r>
              <a:rPr lang="en-US" altLang="ko-KR" b="1" dirty="0"/>
              <a:t>(</a:t>
            </a:r>
            <a:r>
              <a:rPr lang="en-US" altLang="ko-KR" b="1" dirty="0" err="1"/>
              <a:t>ConstraintLayout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err="1"/>
              <a:t>리니어</a:t>
            </a:r>
            <a:r>
              <a:rPr lang="ko-KR" altLang="en-US" sz="1500" dirty="0"/>
              <a:t> 레이아웃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LinearLayout</a:t>
            </a:r>
            <a:r>
              <a:rPr lang="en-US" altLang="ko-KR" sz="1500" dirty="0"/>
              <a:t>)</a:t>
            </a:r>
            <a:r>
              <a:rPr lang="ko-KR" altLang="en-US" sz="1500" dirty="0"/>
              <a:t>의 </a:t>
            </a:r>
            <a:r>
              <a:rPr lang="ko-KR" altLang="en-US" sz="1500" dirty="0" err="1"/>
              <a:t>뷰</a:t>
            </a:r>
            <a:r>
              <a:rPr lang="ko-KR" altLang="en-US" sz="1500" dirty="0"/>
              <a:t> 간 상대적 크기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layout_weight</a:t>
            </a:r>
            <a:r>
              <a:rPr lang="en-US" altLang="ko-KR" sz="1500" dirty="0"/>
              <a:t>)</a:t>
            </a:r>
            <a:r>
              <a:rPr lang="ko-KR" altLang="en-US" sz="1500" dirty="0"/>
              <a:t>와 </a:t>
            </a:r>
            <a:r>
              <a:rPr lang="ko-KR" altLang="en-US" sz="1500" dirty="0" err="1"/>
              <a:t>렐러티브</a:t>
            </a:r>
            <a:r>
              <a:rPr lang="ko-KR" altLang="en-US" sz="1500" dirty="0"/>
              <a:t> 레이아웃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RelativeLayout</a:t>
            </a:r>
            <a:r>
              <a:rPr lang="en-US" altLang="ko-KR" sz="1500" dirty="0"/>
              <a:t>)</a:t>
            </a:r>
            <a:r>
              <a:rPr lang="ko-KR" altLang="en-US" sz="1500" dirty="0"/>
              <a:t>의 </a:t>
            </a:r>
            <a:r>
              <a:rPr lang="ko-KR" altLang="en-US" sz="1500" dirty="0" err="1"/>
              <a:t>뷰</a:t>
            </a:r>
            <a:r>
              <a:rPr lang="ko-KR" altLang="en-US" sz="1500" dirty="0"/>
              <a:t> 간 상호관계 등을 보완한 레이아웃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en-US" altLang="ko-KR" sz="1500" dirty="0"/>
              <a:t> </a:t>
            </a:r>
            <a:r>
              <a:rPr lang="ko-KR" altLang="en-US" sz="1500" dirty="0"/>
              <a:t>스튜디오에서 프로젝트 생성 시 자동으로 만들어지는 레이아웃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</a:t>
            </a:r>
            <a:endParaRPr lang="en-US" altLang="ko-KR" sz="1000" dirty="0"/>
          </a:p>
          <a:p>
            <a:pPr marL="285750" indent="-285750">
              <a:buBlip>
                <a:blip r:embed="rId2"/>
              </a:buBlip>
            </a:pPr>
            <a:r>
              <a:rPr lang="en-US" altLang="ko-KR" b="1" dirty="0"/>
              <a:t> </a:t>
            </a:r>
            <a:r>
              <a:rPr lang="ko-KR" altLang="en-US" b="1" dirty="0"/>
              <a:t>속성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48" y="1871268"/>
            <a:ext cx="6957464" cy="1862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9" y="3614468"/>
            <a:ext cx="10179260" cy="29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5171" y="117693"/>
            <a:ext cx="813162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</a:rPr>
              <a:t>ScrollView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xmlns:android</a:t>
            </a:r>
            <a:r>
              <a:rPr lang="en-US" altLang="ko-KR" dirty="0">
                <a:solidFill>
                  <a:srgbClr val="FF0000"/>
                </a:solidFill>
              </a:rPr>
              <a:t>="http://schemas.android.com/</a:t>
            </a:r>
            <a:r>
              <a:rPr lang="en-US" altLang="ko-KR" dirty="0" err="1">
                <a:solidFill>
                  <a:srgbClr val="FF0000"/>
                </a:solidFill>
              </a:rPr>
              <a:t>apk</a:t>
            </a:r>
            <a:r>
              <a:rPr lang="en-US" altLang="ko-KR" dirty="0">
                <a:solidFill>
                  <a:srgbClr val="FF0000"/>
                </a:solidFill>
              </a:rPr>
              <a:t>/res/android"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</a:rPr>
              <a:t>android:layout_width</a:t>
            </a:r>
            <a:r>
              <a:rPr lang="en-US" altLang="ko-KR" dirty="0">
                <a:solidFill>
                  <a:srgbClr val="FF0000"/>
                </a:solidFill>
              </a:rPr>
              <a:t>="</a:t>
            </a:r>
            <a:r>
              <a:rPr lang="en-US" altLang="ko-KR" dirty="0" err="1">
                <a:solidFill>
                  <a:srgbClr val="FF0000"/>
                </a:solidFill>
              </a:rPr>
              <a:t>match_parent</a:t>
            </a:r>
            <a:r>
              <a:rPr lang="en-US" altLang="ko-KR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</a:rPr>
              <a:t>android:layout_height</a:t>
            </a:r>
            <a:r>
              <a:rPr lang="en-US" altLang="ko-KR" dirty="0">
                <a:solidFill>
                  <a:srgbClr val="FF0000"/>
                </a:solidFill>
              </a:rPr>
              <a:t>="</a:t>
            </a:r>
            <a:r>
              <a:rPr lang="en-US" altLang="ko-KR" dirty="0" err="1">
                <a:solidFill>
                  <a:srgbClr val="FF0000"/>
                </a:solidFill>
              </a:rPr>
              <a:t>match_parent</a:t>
            </a:r>
            <a:r>
              <a:rPr lang="en-US" altLang="ko-KR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</a:rPr>
              <a:t>android:fillViewport</a:t>
            </a:r>
            <a:r>
              <a:rPr lang="en-US" altLang="ko-KR" dirty="0">
                <a:solidFill>
                  <a:srgbClr val="FF0000"/>
                </a:solidFill>
              </a:rPr>
              <a:t>="true"&gt;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shape_list</a:t>
            </a:r>
            <a:r>
              <a:rPr lang="en-US" altLang="ko-KR" dirty="0">
                <a:solidFill>
                  <a:prstClr val="black"/>
                </a:solidFill>
              </a:rPr>
              <a:t>" 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="18sp"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android:textStyle</a:t>
            </a:r>
            <a:r>
              <a:rPr lang="en-US" altLang="ko-KR" dirty="0">
                <a:solidFill>
                  <a:prstClr val="black"/>
                </a:solidFill>
              </a:rPr>
              <a:t>="bold"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="#61380B"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shape_title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372" y="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="@string/author01"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="#22741C"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="@string/body01"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android:singleLine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android:ellipsize</a:t>
            </a:r>
            <a:r>
              <a:rPr lang="en-US" altLang="ko-KR" dirty="0">
                <a:solidFill>
                  <a:prstClr val="black"/>
                </a:solidFill>
              </a:rPr>
              <a:t>="end"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 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0372" y="44216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shape_list</a:t>
            </a:r>
            <a:r>
              <a:rPr lang="en-US" altLang="ko-KR" dirty="0">
                <a:solidFill>
                  <a:prstClr val="black"/>
                </a:solidFill>
              </a:rPr>
              <a:t>" 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8971" y="0"/>
            <a:ext cx="81642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="18sp"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android:textStyle</a:t>
            </a:r>
            <a:r>
              <a:rPr lang="en-US" altLang="ko-KR" dirty="0">
                <a:solidFill>
                  <a:prstClr val="black"/>
                </a:solidFill>
              </a:rPr>
              <a:t>="bold"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="#61380B"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shape_title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8971" y="2482220"/>
            <a:ext cx="89262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="@string/author02"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="#22741C"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="@string/body02"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android:singleLine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android:ellipsize</a:t>
            </a:r>
            <a:r>
              <a:rPr lang="en-US" altLang="ko-KR" dirty="0">
                <a:solidFill>
                  <a:prstClr val="black"/>
                </a:solidFill>
              </a:rPr>
              <a:t>="end"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 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</a:t>
            </a:r>
            <a:r>
              <a:rPr lang="en-US" altLang="ko-KR" dirty="0" err="1">
                <a:solidFill>
                  <a:srgbClr val="FF0000"/>
                </a:solidFill>
              </a:rPr>
              <a:t>ScrollView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6616" y="0"/>
            <a:ext cx="7560840" cy="432048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컨스트레인트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레이아웃의 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70298" y="371538"/>
            <a:ext cx="8424936" cy="42209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속성</a:t>
            </a:r>
            <a:endParaRPr lang="en-US" altLang="ko-KR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8" y="803586"/>
            <a:ext cx="10657777" cy="557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4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77000" y="109228"/>
            <a:ext cx="7560840" cy="432048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컨스트레인트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레이아웃의 이해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38250" y="571228"/>
            <a:ext cx="8424936" cy="43421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상대적인 위치 사용 예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2" y="1170612"/>
            <a:ext cx="5469268" cy="3586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61" y="1005446"/>
            <a:ext cx="5887769" cy="32732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67" y="4278702"/>
            <a:ext cx="5886538" cy="253467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583832" y="3209319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1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32304" y="2246812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2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63186" y="5423139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3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8959" y="602311"/>
            <a:ext cx="1099867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상대적인 배치는 </a:t>
            </a:r>
            <a:r>
              <a:rPr lang="en-US" altLang="ko-KR" dirty="0" err="1"/>
              <a:t>RelativeLayout</a:t>
            </a:r>
            <a:r>
              <a:rPr lang="ko-KR" altLang="en-US" dirty="0"/>
              <a:t>과 흡사하며 </a:t>
            </a: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뷰간의</a:t>
            </a:r>
            <a:r>
              <a:rPr lang="ko-KR" altLang="en-US" dirty="0"/>
              <a:t> 제약조건을 통해 위치를 결정할 수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가로축 상의 배치는 </a:t>
            </a:r>
            <a:r>
              <a:rPr lang="en-US" altLang="ko-KR" dirty="0"/>
              <a:t>left, right, start, end </a:t>
            </a:r>
            <a:r>
              <a:rPr lang="ko-KR" altLang="en-US" dirty="0"/>
              <a:t>속성으로 배치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세로축 상의 배치는 </a:t>
            </a:r>
            <a:r>
              <a:rPr lang="en-US" altLang="ko-KR" dirty="0"/>
              <a:t>top, bottom </a:t>
            </a:r>
            <a:r>
              <a:rPr lang="ko-KR" altLang="en-US" dirty="0"/>
              <a:t>속성으로 배치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텍스트에 한해서 </a:t>
            </a:r>
            <a:r>
              <a:rPr lang="en-US" altLang="ko-KR" dirty="0"/>
              <a:t>baseline</a:t>
            </a:r>
            <a:r>
              <a:rPr lang="ko-KR" altLang="en-US" dirty="0"/>
              <a:t>을 지정하여 배치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아래의 속성을 통해 배치를 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r>
              <a:rPr lang="en-US" altLang="ko-KR" dirty="0" err="1" smtClean="0"/>
              <a:t>layout_constraintLeft_toLeftOf</a:t>
            </a:r>
            <a:endParaRPr lang="en-US" altLang="ko-KR" dirty="0"/>
          </a:p>
          <a:p>
            <a:r>
              <a:rPr lang="en-US" altLang="ko-KR" dirty="0" err="1"/>
              <a:t>layout_constraintLeft_toRightOf</a:t>
            </a:r>
            <a:endParaRPr lang="en-US" altLang="ko-KR" dirty="0"/>
          </a:p>
          <a:p>
            <a:r>
              <a:rPr lang="en-US" altLang="ko-KR" dirty="0" err="1"/>
              <a:t>layout_constraintRight_toLeftOf</a:t>
            </a:r>
            <a:endParaRPr lang="en-US" altLang="ko-KR" dirty="0"/>
          </a:p>
          <a:p>
            <a:r>
              <a:rPr lang="en-US" altLang="ko-KR" dirty="0" err="1"/>
              <a:t>layout_constraintRight_toRightOf</a:t>
            </a:r>
            <a:endParaRPr lang="en-US" altLang="ko-KR" dirty="0"/>
          </a:p>
          <a:p>
            <a:r>
              <a:rPr lang="en-US" altLang="ko-KR" dirty="0" err="1"/>
              <a:t>layout_constraintTop_toTopOf</a:t>
            </a:r>
            <a:endParaRPr lang="en-US" altLang="ko-KR" dirty="0"/>
          </a:p>
          <a:p>
            <a:r>
              <a:rPr lang="en-US" altLang="ko-KR" dirty="0" err="1"/>
              <a:t>layout_constraintTop_toBottomOf</a:t>
            </a:r>
            <a:endParaRPr lang="en-US" altLang="ko-KR" dirty="0"/>
          </a:p>
          <a:p>
            <a:r>
              <a:rPr lang="en-US" altLang="ko-KR" dirty="0" err="1"/>
              <a:t>layout_constraintBottom_toTopOf</a:t>
            </a:r>
            <a:endParaRPr lang="en-US" altLang="ko-KR" dirty="0"/>
          </a:p>
          <a:p>
            <a:r>
              <a:rPr lang="en-US" altLang="ko-KR" dirty="0" err="1"/>
              <a:t>layout_constraintBottom_toBottomOf</a:t>
            </a:r>
            <a:endParaRPr lang="en-US" altLang="ko-KR" dirty="0"/>
          </a:p>
          <a:p>
            <a:r>
              <a:rPr lang="en-US" altLang="ko-KR" dirty="0" err="1"/>
              <a:t>layout_constraintBaseline_toBaselineOf</a:t>
            </a:r>
            <a:endParaRPr lang="en-US" altLang="ko-KR" dirty="0"/>
          </a:p>
          <a:p>
            <a:r>
              <a:rPr lang="en-US" altLang="ko-KR" dirty="0" err="1"/>
              <a:t>layout_constraintStart_toEndOf</a:t>
            </a:r>
            <a:endParaRPr lang="en-US" altLang="ko-KR" dirty="0"/>
          </a:p>
          <a:p>
            <a:r>
              <a:rPr lang="en-US" altLang="ko-KR" dirty="0" err="1"/>
              <a:t>layout_constraintStart_toStartOf</a:t>
            </a:r>
            <a:endParaRPr lang="en-US" altLang="ko-KR" dirty="0"/>
          </a:p>
          <a:p>
            <a:r>
              <a:rPr lang="en-US" altLang="ko-KR" dirty="0" err="1"/>
              <a:t>layout_constraintEnd_toStartOf</a:t>
            </a:r>
            <a:endParaRPr lang="en-US" altLang="ko-KR" dirty="0"/>
          </a:p>
          <a:p>
            <a:r>
              <a:rPr lang="en-US" altLang="ko-KR" dirty="0" err="1"/>
              <a:t>layout_constraintEnd_toEndOf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92657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Relative </a:t>
            </a:r>
            <a:r>
              <a:rPr lang="en-US" altLang="ko-KR" dirty="0"/>
              <a:t>Positioning (</a:t>
            </a:r>
            <a:r>
              <a:rPr lang="ko-KR" altLang="en-US" dirty="0"/>
              <a:t>상대적 배치</a:t>
            </a:r>
            <a:r>
              <a:rPr lang="en-US" altLang="ko-KR" dirty="0"/>
              <a:t>) : </a:t>
            </a:r>
          </a:p>
        </p:txBody>
      </p:sp>
    </p:spTree>
    <p:extLst>
      <p:ext uri="{BB962C8B-B14F-4D97-AF65-F5344CB8AC3E}">
        <p14:creationId xmlns:p14="http://schemas.microsoft.com/office/powerpoint/2010/main" val="17042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537" y="33444"/>
            <a:ext cx="2210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Margins (</a:t>
            </a:r>
            <a:r>
              <a:rPr lang="ko-KR" altLang="en-US" dirty="0">
                <a:solidFill>
                  <a:prstClr val="black"/>
                </a:solidFill>
              </a:rPr>
              <a:t>여백</a:t>
            </a:r>
            <a:r>
              <a:rPr lang="en-US" altLang="ko-KR" dirty="0">
                <a:solidFill>
                  <a:prstClr val="black"/>
                </a:solidFill>
              </a:rPr>
              <a:t>) :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4069" y="218110"/>
            <a:ext cx="929927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여백은 </a:t>
            </a:r>
            <a:r>
              <a:rPr lang="en-US" altLang="ko-KR" dirty="0">
                <a:solidFill>
                  <a:prstClr val="black"/>
                </a:solidFill>
              </a:rPr>
              <a:t>start, end, left, top, right, bottom </a:t>
            </a:r>
            <a:r>
              <a:rPr lang="ko-KR" altLang="en-US" dirty="0">
                <a:solidFill>
                  <a:prstClr val="black"/>
                </a:solidFill>
              </a:rPr>
              <a:t>속성으로 줄 수 </a:t>
            </a:r>
            <a:r>
              <a:rPr lang="ko-KR" altLang="en-US" dirty="0" smtClean="0">
                <a:solidFill>
                  <a:prstClr val="black"/>
                </a:solidFill>
              </a:rPr>
              <a:t>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android:layout_marginStart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android:layout_marginEnd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android:layout_marginLeft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android:layout_marginTop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android:layout_marginRight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android:layout_marginBottom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</a:rPr>
              <a:t>연결된 </a:t>
            </a:r>
            <a:r>
              <a:rPr lang="ko-KR" altLang="en-US" dirty="0" err="1">
                <a:solidFill>
                  <a:prstClr val="black"/>
                </a:solidFill>
              </a:rPr>
              <a:t>뷰의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Visibility </a:t>
            </a:r>
            <a:r>
              <a:rPr lang="ko-KR" altLang="en-US" dirty="0">
                <a:solidFill>
                  <a:prstClr val="black"/>
                </a:solidFill>
              </a:rPr>
              <a:t>의 상태가 숨김 상태</a:t>
            </a:r>
            <a:r>
              <a:rPr lang="en-US" altLang="ko-KR" dirty="0">
                <a:solidFill>
                  <a:prstClr val="black"/>
                </a:solidFill>
              </a:rPr>
              <a:t>(GONE)</a:t>
            </a:r>
            <a:r>
              <a:rPr lang="ko-KR" altLang="en-US" dirty="0">
                <a:solidFill>
                  <a:prstClr val="black"/>
                </a:solidFill>
              </a:rPr>
              <a:t>일 경우 여백을 따로 지정할 수 </a:t>
            </a:r>
            <a:r>
              <a:rPr lang="ko-KR" altLang="en-US" dirty="0" smtClean="0">
                <a:solidFill>
                  <a:prstClr val="black"/>
                </a:solidFill>
              </a:rPr>
              <a:t>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layout_goneMarginStart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layout_goneMarginEnd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layout_goneMarginLeft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layout_goneMarginTop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layout_goneMarginRight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layout_goneMarginBottom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9909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Centering </a:t>
            </a:r>
            <a:r>
              <a:rPr lang="en-US" altLang="ko-KR" dirty="0">
                <a:solidFill>
                  <a:prstClr val="black"/>
                </a:solidFill>
              </a:rPr>
              <a:t>positioning (</a:t>
            </a:r>
            <a:r>
              <a:rPr lang="ko-KR" altLang="en-US" dirty="0">
                <a:solidFill>
                  <a:prstClr val="black"/>
                </a:solidFill>
              </a:rPr>
              <a:t>중앙 배치</a:t>
            </a:r>
            <a:r>
              <a:rPr lang="en-US" altLang="ko-KR" dirty="0">
                <a:solidFill>
                  <a:prstClr val="black"/>
                </a:solidFill>
              </a:rPr>
              <a:t>) :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41893" y="369332"/>
            <a:ext cx="85631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상하좌우의 상대적 배치를 </a:t>
            </a:r>
            <a:r>
              <a:rPr lang="ko-KR" altLang="en-US" dirty="0" err="1">
                <a:solidFill>
                  <a:prstClr val="black"/>
                </a:solidFill>
              </a:rPr>
              <a:t>부모뷰로</a:t>
            </a:r>
            <a:r>
              <a:rPr lang="ko-KR" altLang="en-US" dirty="0">
                <a:solidFill>
                  <a:prstClr val="black"/>
                </a:solidFill>
              </a:rPr>
              <a:t> 설정을 하여 중앙정렬을 할 수 </a:t>
            </a:r>
            <a:r>
              <a:rPr lang="ko-KR" altLang="en-US" dirty="0" smtClean="0">
                <a:solidFill>
                  <a:prstClr val="black"/>
                </a:solidFill>
              </a:rPr>
              <a:t>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app:layout_constraintBottom_toBottomOf</a:t>
            </a:r>
            <a:r>
              <a:rPr lang="en-US" altLang="ko-KR" dirty="0">
                <a:solidFill>
                  <a:prstClr val="black"/>
                </a:solidFill>
              </a:rPr>
              <a:t>="parent"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app:layout_constraintLeft_toLeftOf</a:t>
            </a:r>
            <a:r>
              <a:rPr lang="en-US" altLang="ko-KR" dirty="0">
                <a:solidFill>
                  <a:prstClr val="black"/>
                </a:solidFill>
              </a:rPr>
              <a:t>="parent"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app:layout_constraintRight_toRightOf</a:t>
            </a:r>
            <a:r>
              <a:rPr lang="en-US" altLang="ko-KR" dirty="0">
                <a:solidFill>
                  <a:prstClr val="black"/>
                </a:solidFill>
              </a:rPr>
              <a:t>="parent"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app:layout_constraintTop_toTopOf</a:t>
            </a:r>
            <a:r>
              <a:rPr lang="en-US" altLang="ko-KR" dirty="0">
                <a:solidFill>
                  <a:prstClr val="black"/>
                </a:solidFill>
              </a:rPr>
              <a:t>="parent" 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Bias </a:t>
            </a:r>
            <a:r>
              <a:rPr lang="ko-KR" altLang="en-US" dirty="0">
                <a:solidFill>
                  <a:prstClr val="black"/>
                </a:solidFill>
              </a:rPr>
              <a:t>라는 속성을 통해 이미 정렬된 </a:t>
            </a:r>
            <a:r>
              <a:rPr lang="ko-KR" altLang="en-US" dirty="0" err="1">
                <a:solidFill>
                  <a:prstClr val="black"/>
                </a:solidFill>
              </a:rPr>
              <a:t>뷰를</a:t>
            </a:r>
            <a:r>
              <a:rPr lang="ko-KR" altLang="en-US" dirty="0">
                <a:solidFill>
                  <a:prstClr val="black"/>
                </a:solidFill>
              </a:rPr>
              <a:t> 한쪽으로 치우치게 설정할 수 </a:t>
            </a:r>
            <a:r>
              <a:rPr lang="ko-KR" altLang="en-US" dirty="0" smtClean="0">
                <a:solidFill>
                  <a:prstClr val="black"/>
                </a:solidFill>
              </a:rPr>
              <a:t>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layout_constraintHorizontal_bias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layout_constraintVertical_bias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중앙으로 설정된 </a:t>
            </a:r>
            <a:r>
              <a:rPr lang="ko-KR" altLang="en-US" dirty="0" err="1">
                <a:solidFill>
                  <a:prstClr val="black"/>
                </a:solidFill>
              </a:rPr>
              <a:t>뷰를</a:t>
            </a:r>
            <a:r>
              <a:rPr lang="ko-KR" altLang="en-US" dirty="0">
                <a:solidFill>
                  <a:prstClr val="black"/>
                </a:solidFill>
              </a:rPr>
              <a:t> 왼쪽으로 </a:t>
            </a:r>
            <a:r>
              <a:rPr lang="en-US" altLang="ko-KR" dirty="0">
                <a:solidFill>
                  <a:prstClr val="black"/>
                </a:solidFill>
              </a:rPr>
              <a:t>30% </a:t>
            </a:r>
            <a:r>
              <a:rPr lang="ko-KR" altLang="en-US" dirty="0">
                <a:solidFill>
                  <a:prstClr val="black"/>
                </a:solidFill>
              </a:rPr>
              <a:t>치우치게 설정하는 속성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app:layout_constraintVertical_bias</a:t>
            </a:r>
            <a:r>
              <a:rPr lang="en-US" altLang="ko-KR" dirty="0">
                <a:solidFill>
                  <a:prstClr val="black"/>
                </a:solidFill>
              </a:rPr>
              <a:t>="0.3"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app:layout_constraintLeft_toLeftOf</a:t>
            </a:r>
            <a:r>
              <a:rPr lang="en-US" altLang="ko-KR" dirty="0">
                <a:solidFill>
                  <a:prstClr val="black"/>
                </a:solidFill>
              </a:rPr>
              <a:t>="parent"</a:t>
            </a:r>
          </a:p>
          <a:p>
            <a:r>
              <a:rPr lang="en-US" altLang="ko-KR" dirty="0" err="1">
                <a:solidFill>
                  <a:prstClr val="black"/>
                </a:solidFill>
              </a:rPr>
              <a:t>app:layout_constraintRight_toRightOf</a:t>
            </a:r>
            <a:r>
              <a:rPr lang="en-US" altLang="ko-KR" dirty="0">
                <a:solidFill>
                  <a:prstClr val="black"/>
                </a:solidFill>
              </a:rPr>
              <a:t>="parent" 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"/>
          <p:cNvSpPr txBox="1">
            <a:spLocks noChangeArrowheads="1"/>
          </p:cNvSpPr>
          <p:nvPr/>
        </p:nvSpPr>
        <p:spPr bwMode="auto">
          <a:xfrm>
            <a:off x="62242" y="0"/>
            <a:ext cx="3556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ConstraintLayout</a:t>
            </a:r>
            <a:endParaRPr lang="ko-KR" altLang="en-US" sz="2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1" name="TextBox 2">
            <a:extLst>
              <a:ext uri="{FF2B5EF4-FFF2-40B4-BE49-F238E27FC236}">
                <a16:creationId xmlns:a16="http://schemas.microsoft.com/office/drawing/2014/main" id="{26E92851-DE22-4738-BE80-BC9E5BD4F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80" y="691302"/>
            <a:ext cx="862965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 smtClean="0">
                <a:solidFill>
                  <a:srgbClr val="000000"/>
                </a:solidFill>
              </a:rPr>
              <a:t>상대적 </a:t>
            </a:r>
            <a:r>
              <a:rPr lang="ko-KR" altLang="en-US" sz="2400" dirty="0">
                <a:solidFill>
                  <a:srgbClr val="000000"/>
                </a:solidFill>
              </a:rPr>
              <a:t>위치 지정 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1028700"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2016</a:t>
            </a:r>
            <a:r>
              <a:rPr lang="ko-KR" altLang="en-US" dirty="0">
                <a:solidFill>
                  <a:srgbClr val="000000"/>
                </a:solidFill>
              </a:rPr>
              <a:t>년 </a:t>
            </a:r>
            <a:r>
              <a:rPr lang="en-US" altLang="ko-KR" dirty="0">
                <a:solidFill>
                  <a:srgbClr val="000000"/>
                </a:solidFill>
              </a:rPr>
              <a:t>Google IO </a:t>
            </a:r>
            <a:r>
              <a:rPr lang="ko-KR" altLang="en-US" dirty="0">
                <a:solidFill>
                  <a:srgbClr val="000000"/>
                </a:solidFill>
              </a:rPr>
              <a:t>행사에서 발표 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1028700"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1028700"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rgbClr val="000000"/>
                </a:solidFill>
              </a:rPr>
              <a:t>RelativeLayout</a:t>
            </a:r>
            <a:r>
              <a:rPr lang="ko-KR" altLang="en-US" dirty="0">
                <a:solidFill>
                  <a:srgbClr val="000000"/>
                </a:solidFill>
              </a:rPr>
              <a:t>과 마찬가지로 상대 위치에 따라 </a:t>
            </a:r>
            <a:r>
              <a:rPr lang="ko-KR" altLang="en-US" dirty="0" err="1">
                <a:solidFill>
                  <a:srgbClr val="000000"/>
                </a:solidFill>
              </a:rPr>
              <a:t>뷰의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배치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1028700"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endParaRPr lang="ko-KR" altLang="en-US" dirty="0">
              <a:solidFill>
                <a:srgbClr val="000000"/>
              </a:solidFill>
            </a:endParaRPr>
          </a:p>
          <a:p>
            <a:pPr marL="1028700" lvl="1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Horizontal Axis: Left, Right, Start and End sides 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1028700" lvl="1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solidFill>
                <a:srgbClr val="000000"/>
              </a:solidFill>
            </a:endParaRPr>
          </a:p>
          <a:p>
            <a:pPr marL="1028700" lvl="1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rgbClr val="000000"/>
                </a:solidFill>
              </a:rPr>
              <a:t>Vertical </a:t>
            </a:r>
            <a:r>
              <a:rPr lang="en-US" altLang="ko-KR" dirty="0">
                <a:solidFill>
                  <a:srgbClr val="000000"/>
                </a:solidFill>
              </a:rPr>
              <a:t>Axis: top, bottom sides and text baseline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5DE0F1-03BC-41B7-9328-58ABAEC87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93148"/>
              </p:ext>
            </p:extLst>
          </p:nvPr>
        </p:nvGraphicFramePr>
        <p:xfrm>
          <a:off x="1175049" y="4126631"/>
          <a:ext cx="8540750" cy="137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750">
                  <a:extLst>
                    <a:ext uri="{9D8B030D-6E8A-4147-A177-3AD203B41FA5}">
                      <a16:colId xmlns:a16="http://schemas.microsoft.com/office/drawing/2014/main" val="93217472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="@+id/btn1"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.../&gt;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...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app:layout_constraintLeft_toRightOf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="@+id/btn1"/&gt;</a:t>
                      </a:r>
                      <a:endParaRPr lang="ko-KR" altLang="ko-KR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722" marB="45722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13308"/>
                  </a:ext>
                </a:extLst>
              </a:tr>
            </a:tbl>
          </a:graphicData>
        </a:graphic>
      </p:graphicFrame>
      <p:pic>
        <p:nvPicPr>
          <p:cNvPr id="26634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75" y="4350468"/>
            <a:ext cx="20161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3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1426</Words>
  <Application>Microsoft Office PowerPoint</Application>
  <PresentationFormat>와이드스크린</PresentationFormat>
  <Paragraphs>333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HY견고딕</vt:lpstr>
      <vt:lpstr>굴림</vt:lpstr>
      <vt:lpstr>나눔고딕</vt:lpstr>
      <vt:lpstr>맑은 고딕</vt:lpstr>
      <vt:lpstr>Arial</vt:lpstr>
      <vt:lpstr>Tahoma</vt:lpstr>
      <vt:lpstr>Wingdings</vt:lpstr>
      <vt:lpstr>Office 테마</vt:lpstr>
      <vt:lpstr>1_Office 테마</vt:lpstr>
      <vt:lpstr>2_Office 테마</vt:lpstr>
      <vt:lpstr>3_Office 테마</vt:lpstr>
      <vt:lpstr>4_Office 테마</vt:lpstr>
      <vt:lpstr>6_Office 테마</vt:lpstr>
      <vt:lpstr>제30강 기타 레이아웃 응용실습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32</cp:revision>
  <dcterms:created xsi:type="dcterms:W3CDTF">2020-05-09T07:40:47Z</dcterms:created>
  <dcterms:modified xsi:type="dcterms:W3CDTF">2023-05-07T00:52:17Z</dcterms:modified>
</cp:coreProperties>
</file>